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87" r:id="rId3"/>
    <p:sldId id="265" r:id="rId4"/>
    <p:sldId id="293" r:id="rId5"/>
    <p:sldId id="260" r:id="rId6"/>
    <p:sldId id="264" r:id="rId7"/>
    <p:sldId id="291" r:id="rId8"/>
    <p:sldId id="268" r:id="rId9"/>
    <p:sldId id="269" r:id="rId10"/>
    <p:sldId id="270" r:id="rId11"/>
    <p:sldId id="292" r:id="rId12"/>
    <p:sldId id="267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9" r:id="rId24"/>
    <p:sldId id="281" r:id="rId25"/>
    <p:sldId id="282" r:id="rId26"/>
    <p:sldId id="284" r:id="rId27"/>
    <p:sldId id="283" r:id="rId28"/>
    <p:sldId id="286" r:id="rId29"/>
    <p:sldId id="288" r:id="rId30"/>
    <p:sldId id="285" r:id="rId31"/>
    <p:sldId id="266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10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76121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745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976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71"/>
          <p:cNvSpPr txBox="1">
            <a:spLocks noChangeArrowheads="1"/>
          </p:cNvSpPr>
          <p:nvPr userDrawn="1"/>
        </p:nvSpPr>
        <p:spPr bwMode="auto">
          <a:xfrm>
            <a:off x="8586788" y="4731544"/>
            <a:ext cx="3674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CAC8C1-C9B4-47C5-B880-E8AD48699081}" type="slidenum">
              <a:rPr lang="en-US" altLang="en-US" sz="900">
                <a:solidFill>
                  <a:srgbClr val="F2F2F2"/>
                </a:solidFill>
              </a:rPr>
              <a:pPr/>
              <a:t>‹nº›</a:t>
            </a:fld>
            <a:endParaRPr lang="en-US" altLang="en-US" sz="900">
              <a:solidFill>
                <a:srgbClr val="F2F2F2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784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liane@penta.ufrgs.br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12217"/>
            <a:ext cx="7601377" cy="1847144"/>
          </a:xfrm>
        </p:spPr>
        <p:txBody>
          <a:bodyPr/>
          <a:lstStyle/>
          <a:p>
            <a:pPr lvl="0"/>
            <a:r>
              <a:rPr lang="pt-BR" b="1" smtClean="0">
                <a:solidFill>
                  <a:schemeClr val="tx1"/>
                </a:solidFill>
              </a:rPr>
              <a:t>Liane Margarida Rockenbach Tarouco</a:t>
            </a:r>
          </a:p>
          <a:p>
            <a:pPr lvl="0"/>
            <a:r>
              <a:rPr lang="pt-BR" b="1" smtClean="0">
                <a:solidFill>
                  <a:schemeClr val="tx1"/>
                </a:solidFill>
              </a:rPr>
              <a:t>Coordenadora</a:t>
            </a:r>
          </a:p>
          <a:p>
            <a:pPr lvl="0"/>
            <a:r>
              <a:rPr lang="pt-BR" b="1" smtClean="0">
                <a:solidFill>
                  <a:schemeClr val="tx1"/>
                </a:solidFill>
              </a:rPr>
              <a:t>Programa de Pós-Graduação em Informática na Educação</a:t>
            </a:r>
          </a:p>
          <a:p>
            <a:pPr lvl="0"/>
            <a:r>
              <a:rPr lang="pt-BR" b="1" smtClean="0">
                <a:solidFill>
                  <a:schemeClr val="tx1"/>
                </a:solidFill>
              </a:rPr>
              <a:t>Universidade Federal do Rio Grande do Sul</a:t>
            </a:r>
          </a:p>
          <a:p>
            <a:pPr lvl="0"/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55" name="Shape 55"/>
          <p:cNvSpPr txBox="1"/>
          <p:nvPr/>
        </p:nvSpPr>
        <p:spPr>
          <a:xfrm flipH="1">
            <a:off x="311700" y="1451585"/>
            <a:ext cx="8309400" cy="18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pt-BR" sz="3400" dirty="0" smtClean="0"/>
              <a:t>Laboratórios </a:t>
            </a:r>
            <a:r>
              <a:rPr lang="pt-BR" sz="3400" dirty="0"/>
              <a:t>Virtuais: criar e promover o </a:t>
            </a:r>
            <a:r>
              <a:rPr lang="pt-BR" sz="3400" dirty="0" smtClean="0"/>
              <a:t>conhecimento</a:t>
            </a:r>
            <a:endParaRPr sz="3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3" y="8620"/>
            <a:ext cx="3076622" cy="124176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73" y="8619"/>
            <a:ext cx="1706247" cy="1241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altLang="en-US" dirty="0" smtClean="0"/>
              <a:t>Mundos virtuais</a:t>
            </a:r>
            <a:endParaRPr lang="en-US" alt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lang="pt-BR" altLang="en-US" dirty="0" smtClean="0"/>
              <a:t>Aprendizagem </a:t>
            </a:r>
            <a:r>
              <a:rPr lang="pt-BR" altLang="en-US" dirty="0"/>
              <a:t>experiencial baseada em </a:t>
            </a:r>
            <a:r>
              <a:rPr lang="pt-BR" altLang="en-US" dirty="0" smtClean="0"/>
              <a:t>projetos</a:t>
            </a:r>
            <a:endParaRPr lang="pt-BR" altLang="en-US" dirty="0"/>
          </a:p>
          <a:p>
            <a:pPr>
              <a:lnSpc>
                <a:spcPct val="90000"/>
              </a:lnSpc>
              <a:defRPr/>
            </a:pPr>
            <a:r>
              <a:rPr lang="pt-BR" altLang="en-US" dirty="0"/>
              <a:t>O foco é a experiência para envolvimento </a:t>
            </a:r>
            <a:r>
              <a:rPr lang="pt-BR" altLang="en-US" dirty="0" smtClean="0"/>
              <a:t>e engajamento</a:t>
            </a:r>
            <a:endParaRPr lang="pt-BR" altLang="en-US" dirty="0"/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altLang="en-US" sz="1800" dirty="0"/>
              <a:t>Comunicação, colaboração, interação social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altLang="en-US" sz="1800" dirty="0"/>
              <a:t>Espaços compartilhados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altLang="en-US" sz="1800" dirty="0"/>
              <a:t>Ambientes imersivos e persistentes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altLang="en-US" sz="1800" dirty="0"/>
              <a:t>Aumentar motivação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pt-BR" altLang="en-US" sz="1800" dirty="0" smtClean="0"/>
              <a:t>Testar </a:t>
            </a:r>
            <a:r>
              <a:rPr lang="pt-BR" altLang="en-US" sz="1800" dirty="0" smtClean="0"/>
              <a:t>ideias</a:t>
            </a:r>
            <a:endParaRPr lang="pt-B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246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Taxonomia de engajamento 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T1 - sem visualização</a:t>
            </a:r>
          </a:p>
          <a:p>
            <a:r>
              <a:rPr lang="pt-BR" dirty="0" smtClean="0"/>
              <a:t>T2 - Visualização sem interação</a:t>
            </a:r>
          </a:p>
          <a:p>
            <a:r>
              <a:rPr lang="pt-BR" dirty="0" smtClean="0"/>
              <a:t>T3 - Controle da visualização (zoom, diferentes ângulos)</a:t>
            </a:r>
          </a:p>
          <a:p>
            <a:r>
              <a:rPr lang="pt-BR" dirty="0" smtClean="0"/>
              <a:t>T4 – Inclui dados que alteram o comportamento</a:t>
            </a:r>
          </a:p>
          <a:p>
            <a:r>
              <a:rPr lang="pt-BR" dirty="0" smtClean="0"/>
              <a:t>T5 – </a:t>
            </a:r>
            <a:r>
              <a:rPr lang="pt-BR" dirty="0" err="1" smtClean="0"/>
              <a:t>Responsividade</a:t>
            </a:r>
            <a:r>
              <a:rPr lang="pt-BR" dirty="0" smtClean="0"/>
              <a:t> do ambiente com respostas e ações</a:t>
            </a:r>
          </a:p>
          <a:p>
            <a:r>
              <a:rPr lang="pt-BR" dirty="0" smtClean="0"/>
              <a:t>T6 – Modificação do ambiente alterando componentes ou seu comportamento</a:t>
            </a:r>
          </a:p>
          <a:p>
            <a:r>
              <a:rPr lang="pt-BR" dirty="0" smtClean="0"/>
              <a:t>T7 – Criação de novos elementos no ambiente</a:t>
            </a:r>
          </a:p>
          <a:p>
            <a:r>
              <a:rPr lang="pt-BR" dirty="0" smtClean="0"/>
              <a:t>T8 – Apresentação de demonstração no ambiente virtual</a:t>
            </a:r>
          </a:p>
          <a:p>
            <a:r>
              <a:rPr lang="pt-BR" dirty="0" smtClean="0"/>
              <a:t>T9 – Revisão, avaliação e comentários sobre o experimento virtual</a:t>
            </a:r>
          </a:p>
        </p:txBody>
      </p:sp>
    </p:spTree>
    <p:extLst>
      <p:ext uri="{BB962C8B-B14F-4D97-AF65-F5344CB8AC3E}">
        <p14:creationId xmlns:p14="http://schemas.microsoft.com/office/powerpoint/2010/main" val="294051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4" y="34552"/>
            <a:ext cx="8792366" cy="510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232" y="198445"/>
            <a:ext cx="8520600" cy="572700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 smtClean="0"/>
              <a:t>Projeto AVATAR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232" y="1063229"/>
            <a:ext cx="8613068" cy="2057400"/>
          </a:xfrm>
        </p:spPr>
        <p:txBody>
          <a:bodyPr/>
          <a:lstStyle/>
          <a:p>
            <a:pPr eaLnBrk="1" hangingPunct="1"/>
            <a:r>
              <a:rPr lang="pt-BR" altLang="en-US" sz="2100" b="1" dirty="0"/>
              <a:t>A</a:t>
            </a:r>
            <a:r>
              <a:rPr lang="pt-BR" altLang="en-US" sz="2100" dirty="0"/>
              <a:t>mbiente </a:t>
            </a:r>
            <a:r>
              <a:rPr lang="pt-BR" altLang="en-US" sz="2100" b="1" dirty="0"/>
              <a:t>V</a:t>
            </a:r>
            <a:r>
              <a:rPr lang="pt-BR" altLang="en-US" sz="2100" dirty="0"/>
              <a:t>irtual de </a:t>
            </a:r>
            <a:r>
              <a:rPr lang="pt-BR" altLang="en-US" sz="2100" b="1" dirty="0"/>
              <a:t>A</a:t>
            </a:r>
            <a:r>
              <a:rPr lang="pt-BR" altLang="en-US" sz="2100" dirty="0"/>
              <a:t>prendizagem e </a:t>
            </a:r>
            <a:r>
              <a:rPr lang="pt-BR" altLang="en-US" sz="2100" b="1" dirty="0"/>
              <a:t>T</a:t>
            </a:r>
            <a:r>
              <a:rPr lang="pt-BR" altLang="en-US" sz="2100" dirty="0"/>
              <a:t>rabalho </a:t>
            </a:r>
            <a:r>
              <a:rPr lang="pt-BR" altLang="en-US" sz="2100" b="1" dirty="0"/>
              <a:t>A</a:t>
            </a:r>
            <a:r>
              <a:rPr lang="pt-BR" altLang="en-US" sz="2100" dirty="0"/>
              <a:t>cadêmico </a:t>
            </a:r>
            <a:r>
              <a:rPr lang="pt-BR" altLang="en-US" sz="2100" b="1" dirty="0"/>
              <a:t>R</a:t>
            </a:r>
            <a:r>
              <a:rPr lang="pt-BR" altLang="en-US" sz="2100" dirty="0"/>
              <a:t>emoto</a:t>
            </a:r>
          </a:p>
          <a:p>
            <a:pPr eaLnBrk="1" hangingPunct="1"/>
            <a:r>
              <a:rPr lang="pt-BR" altLang="en-US" sz="2100" dirty="0"/>
              <a:t>Utilização  uso do </a:t>
            </a:r>
            <a:r>
              <a:rPr lang="pt-BR" altLang="en-US" sz="2100" i="1" dirty="0"/>
              <a:t>software Open Simulator </a:t>
            </a:r>
            <a:r>
              <a:rPr lang="pt-BR" altLang="en-US" sz="2100" dirty="0"/>
              <a:t>para modelar  ambientes imersivo visando a criação de laboratórios virtuais para o ensino de ciências entre outras aplicações</a:t>
            </a:r>
          </a:p>
        </p:txBody>
      </p:sp>
      <p:pic>
        <p:nvPicPr>
          <p:cNvPr id="133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1" y="3120628"/>
            <a:ext cx="3429000" cy="20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00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mtClean="0">
                <a:effectLst/>
              </a:rPr>
              <a:t>Uso do ambiente virtual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altLang="en-US" sz="2100" dirty="0"/>
              <a:t>Formas de uso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altLang="en-US" sz="1800" dirty="0"/>
              <a:t>Ponto de encontro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altLang="en-US" sz="1800" dirty="0"/>
              <a:t>Ambiente de aprendizagem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altLang="en-US" sz="1800" dirty="0"/>
              <a:t>Jogos </a:t>
            </a:r>
            <a:r>
              <a:rPr lang="pt-BR" altLang="en-US" sz="1800" dirty="0" err="1"/>
              <a:t>multiplayers</a:t>
            </a:r>
            <a:r>
              <a:rPr lang="pt-BR" altLang="en-US" sz="18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altLang="en-US" sz="1800" dirty="0"/>
              <a:t>Formação profissional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pt-BR" altLang="en-US" sz="2100" dirty="0"/>
              <a:t>Benefícios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pt-BR" altLang="en-US" sz="1800" dirty="0"/>
              <a:t>Enseja praticar o método científico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pt-BR" altLang="en-US" sz="1500" dirty="0"/>
              <a:t>Equipamentos, vestimentas, testes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pt-BR" altLang="en-US" sz="1800" dirty="0"/>
              <a:t>Metodologia de aprendizagem colaborativa</a:t>
            </a:r>
            <a:endParaRPr lang="en-US" altLang="en-US" sz="18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en-US" sz="1800" dirty="0" err="1"/>
              <a:t>Pode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usar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gamificação</a:t>
            </a:r>
            <a:endParaRPr lang="pt-BR" altLang="en-US" sz="1800" dirty="0"/>
          </a:p>
        </p:txBody>
      </p:sp>
      <p:pic>
        <p:nvPicPr>
          <p:cNvPr id="14340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69" y="1200150"/>
            <a:ext cx="2507456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5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altLang="en-US"/>
              <a:t>Componentes do mundo virtual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2569" y="2099073"/>
            <a:ext cx="5509458" cy="380166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pt-BR" altLang="en-US" sz="2100" dirty="0"/>
              <a:t>Objetos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en-US" sz="1800" dirty="0"/>
              <a:t>Combinações de formas geométricas (esferas, cubos, cones ...) que podem ser modelados para produzir formas complexas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en-US" sz="1800" dirty="0"/>
              <a:t>Colisões podem ocorrer e impedir avanço</a:t>
            </a: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pt-BR" altLang="en-US" sz="2100" dirty="0"/>
              <a:t>Roteiros (scripts)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en-US" sz="1800" dirty="0"/>
              <a:t>Base de qualquer fenômeno cinético ou reativo</a:t>
            </a:r>
          </a:p>
        </p:txBody>
      </p:sp>
      <p:pic>
        <p:nvPicPr>
          <p:cNvPr id="1638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66" y="2301479"/>
            <a:ext cx="15001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62569" y="1062038"/>
            <a:ext cx="7291985" cy="1037035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80000"/>
              </a:lnSpc>
              <a:buClr>
                <a:schemeClr val="dk2"/>
              </a:buClr>
              <a:buSzPts val="1800"/>
              <a:buChar char="●"/>
              <a:defRPr sz="2100">
                <a:solidFill>
                  <a:schemeClr val="dk2"/>
                </a:solidFill>
              </a:defRPr>
            </a:lvl1pPr>
            <a:lvl2pPr marL="914400" indent="-317500">
              <a:lnSpc>
                <a:spcPct val="80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 sz="1800">
                <a:solidFill>
                  <a:schemeClr val="dk2"/>
                </a:solidFill>
              </a:defRPr>
            </a:lvl2pPr>
            <a:lvl3pPr marL="1371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indent="-317500">
              <a:lnSpc>
                <a:spcPct val="115000"/>
              </a:lnSpc>
              <a:spcBef>
                <a:spcPts val="1600"/>
              </a:spcBef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r>
              <a:rPr lang="pt-BR" altLang="en-US" dirty="0"/>
              <a:t>Terreno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en-US" dirty="0"/>
              <a:t>Plataforma onde os objetos ficam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en-US" dirty="0"/>
              <a:t>Pode ter um topografia mais realística: morros, água etc...</a:t>
            </a:r>
          </a:p>
        </p:txBody>
      </p:sp>
    </p:spTree>
    <p:extLst>
      <p:ext uri="{BB962C8B-B14F-4D97-AF65-F5344CB8AC3E}">
        <p14:creationId xmlns:p14="http://schemas.microsoft.com/office/powerpoint/2010/main" val="34457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92048" y="70246"/>
            <a:ext cx="6172200" cy="854869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en-US" dirty="0" smtClean="0"/>
              <a:t>Desenvolvimento de objetos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2048" y="1006078"/>
            <a:ext cx="5027915" cy="12418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en-US" sz="2100" dirty="0"/>
              <a:t>Design e construção de objetos 3D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en-US" sz="1800" dirty="0"/>
              <a:t>Composição com </a:t>
            </a:r>
            <a:r>
              <a:rPr lang="pt-BR" altLang="en-US" sz="1800" dirty="0" err="1"/>
              <a:t>prims</a:t>
            </a:r>
            <a:endParaRPr lang="pt-BR" alt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pt-BR" altLang="en-US" sz="1800" dirty="0"/>
              <a:t>Ferramentas de criação 3D externas 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592048" y="2480514"/>
            <a:ext cx="6272213" cy="1565672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/>
          <a:lstStyle/>
          <a:p>
            <a:pPr marL="457200" indent="-342900">
              <a:lnSpc>
                <a:spcPct val="80000"/>
              </a:lnSpc>
              <a:buClr>
                <a:schemeClr val="dk2"/>
              </a:buClr>
              <a:buSzPts val="1800"/>
              <a:buChar char="●"/>
            </a:pPr>
            <a:r>
              <a:rPr lang="pt-BR" altLang="en-US" sz="2100" dirty="0">
                <a:solidFill>
                  <a:schemeClr val="dk2"/>
                </a:solidFill>
              </a:rPr>
              <a:t>Comportamento dos objetos</a:t>
            </a:r>
          </a:p>
          <a:p>
            <a:pPr marL="914400" lvl="1" indent="-317500">
              <a:buClr>
                <a:schemeClr val="dk2"/>
              </a:buClr>
              <a:buSzPts val="1400"/>
              <a:buChar char="○"/>
            </a:pPr>
            <a:r>
              <a:rPr lang="pt-BR" altLang="en-US" sz="1800" dirty="0">
                <a:solidFill>
                  <a:schemeClr val="dk2"/>
                </a:solidFill>
              </a:rPr>
              <a:t>Linguagens</a:t>
            </a:r>
          </a:p>
          <a:p>
            <a:pPr marL="1371600" lvl="2" indent="-317500">
              <a:buClr>
                <a:schemeClr val="dk2"/>
              </a:buClr>
              <a:buSzPts val="1400"/>
              <a:buChar char="■"/>
            </a:pPr>
            <a:r>
              <a:rPr lang="pt-BR" altLang="en-US" dirty="0">
                <a:solidFill>
                  <a:schemeClr val="dk2"/>
                </a:solidFill>
              </a:rPr>
              <a:t>LSL – </a:t>
            </a:r>
            <a:r>
              <a:rPr lang="pt-BR" altLang="en-US" dirty="0" err="1">
                <a:solidFill>
                  <a:schemeClr val="dk2"/>
                </a:solidFill>
              </a:rPr>
              <a:t>Linden</a:t>
            </a:r>
            <a:r>
              <a:rPr lang="pt-BR" altLang="en-US" dirty="0">
                <a:solidFill>
                  <a:schemeClr val="dk2"/>
                </a:solidFill>
              </a:rPr>
              <a:t> </a:t>
            </a:r>
            <a:r>
              <a:rPr lang="pt-BR" altLang="en-US" dirty="0" err="1">
                <a:solidFill>
                  <a:schemeClr val="dk2"/>
                </a:solidFill>
              </a:rPr>
              <a:t>Scripting</a:t>
            </a:r>
            <a:r>
              <a:rPr lang="pt-BR" altLang="en-US" dirty="0">
                <a:solidFill>
                  <a:schemeClr val="dk2"/>
                </a:solidFill>
              </a:rPr>
              <a:t> </a:t>
            </a:r>
            <a:r>
              <a:rPr lang="pt-BR" altLang="en-US" dirty="0" err="1">
                <a:solidFill>
                  <a:schemeClr val="dk2"/>
                </a:solidFill>
              </a:rPr>
              <a:t>Language</a:t>
            </a:r>
            <a:endParaRPr lang="pt-BR" altLang="en-US" dirty="0">
              <a:solidFill>
                <a:schemeClr val="dk2"/>
              </a:solidFill>
            </a:endParaRPr>
          </a:p>
          <a:p>
            <a:pPr marL="1371600" lvl="2" indent="-317500">
              <a:buClr>
                <a:schemeClr val="dk2"/>
              </a:buClr>
              <a:buSzPts val="1400"/>
              <a:buChar char="■"/>
            </a:pPr>
            <a:r>
              <a:rPr lang="pt-BR" altLang="en-US" dirty="0">
                <a:solidFill>
                  <a:schemeClr val="dk2"/>
                </a:solidFill>
              </a:rPr>
              <a:t>OSSL – </a:t>
            </a:r>
            <a:r>
              <a:rPr lang="pt-BR" altLang="en-US" dirty="0" err="1">
                <a:solidFill>
                  <a:schemeClr val="dk2"/>
                </a:solidFill>
              </a:rPr>
              <a:t>OpenSim</a:t>
            </a:r>
            <a:r>
              <a:rPr lang="pt-BR" altLang="en-US" dirty="0">
                <a:solidFill>
                  <a:schemeClr val="dk2"/>
                </a:solidFill>
              </a:rPr>
              <a:t> </a:t>
            </a:r>
            <a:r>
              <a:rPr lang="pt-BR" altLang="en-US" dirty="0" err="1">
                <a:solidFill>
                  <a:schemeClr val="dk2"/>
                </a:solidFill>
              </a:rPr>
              <a:t>Scripting</a:t>
            </a:r>
            <a:r>
              <a:rPr lang="pt-BR" altLang="en-US" dirty="0">
                <a:solidFill>
                  <a:schemeClr val="dk2"/>
                </a:solidFill>
              </a:rPr>
              <a:t> </a:t>
            </a:r>
            <a:r>
              <a:rPr lang="pt-BR" altLang="en-US" dirty="0" err="1">
                <a:solidFill>
                  <a:schemeClr val="dk2"/>
                </a:solidFill>
              </a:rPr>
              <a:t>Language</a:t>
            </a:r>
            <a:endParaRPr lang="pt-BR" altLang="en-US" dirty="0">
              <a:solidFill>
                <a:schemeClr val="dk2"/>
              </a:solidFill>
            </a:endParaRPr>
          </a:p>
          <a:p>
            <a:pPr marL="914400" lvl="1" indent="-317500">
              <a:buClr>
                <a:schemeClr val="dk2"/>
              </a:buClr>
              <a:buSzPts val="1400"/>
              <a:buChar char="○"/>
            </a:pPr>
            <a:r>
              <a:rPr lang="pt-BR" altLang="en-US" sz="1800" dirty="0">
                <a:solidFill>
                  <a:schemeClr val="dk2"/>
                </a:solidFill>
              </a:rPr>
              <a:t>Ferramentas de autoria</a:t>
            </a:r>
          </a:p>
          <a:p>
            <a:pPr marL="457200" indent="-342900">
              <a:spcBef>
                <a:spcPts val="1200"/>
              </a:spcBef>
              <a:buClr>
                <a:schemeClr val="dk2"/>
              </a:buClr>
              <a:buSzPts val="1800"/>
              <a:buChar char="●"/>
            </a:pPr>
            <a:r>
              <a:rPr lang="pt-BR" altLang="en-US" sz="2100" dirty="0">
                <a:solidFill>
                  <a:schemeClr val="dk2"/>
                </a:solidFill>
              </a:rPr>
              <a:t>Intercomunicação entre objetos e destes com o mundo externo</a:t>
            </a:r>
          </a:p>
        </p:txBody>
      </p:sp>
      <p:pic>
        <p:nvPicPr>
          <p:cNvPr id="17413" name="Imagem 1" descr="coliso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69" y="1157729"/>
            <a:ext cx="2625328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77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 smtClean="0"/>
              <a:t>Movimentando objetos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85900" y="1200151"/>
            <a:ext cx="3409950" cy="339447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integer </a:t>
            </a:r>
            <a:r>
              <a:rPr lang="en-US" sz="1500" dirty="0" err="1">
                <a:solidFill>
                  <a:schemeClr val="tx1"/>
                </a:solidFill>
              </a:rPr>
              <a:t>mesavidro</a:t>
            </a:r>
            <a:r>
              <a:rPr lang="en-US" sz="1500" dirty="0">
                <a:solidFill>
                  <a:schemeClr val="tx1"/>
                </a:solidFill>
              </a:rPr>
              <a:t> = FALSE;</a:t>
            </a:r>
          </a:p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default</a:t>
            </a:r>
          </a:p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{   </a:t>
            </a:r>
          </a:p>
          <a:p>
            <a:pPr marL="0" indent="0">
              <a:buNone/>
              <a:defRPr/>
            </a:pPr>
            <a:r>
              <a:rPr lang="en-US" sz="1500" dirty="0" err="1">
                <a:solidFill>
                  <a:schemeClr val="tx1"/>
                </a:solidFill>
              </a:rPr>
              <a:t>touch_start</a:t>
            </a:r>
            <a:r>
              <a:rPr lang="en-US" sz="1500" dirty="0">
                <a:solidFill>
                  <a:schemeClr val="tx1"/>
                </a:solidFill>
              </a:rPr>
              <a:t> (integer </a:t>
            </a:r>
            <a:r>
              <a:rPr lang="en-US" sz="1500" dirty="0" err="1">
                <a:solidFill>
                  <a:schemeClr val="tx1"/>
                </a:solidFill>
              </a:rPr>
              <a:t>total_number</a:t>
            </a:r>
            <a:r>
              <a:rPr lang="en-US" sz="15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{</a:t>
            </a:r>
          </a:p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    if (</a:t>
            </a:r>
            <a:r>
              <a:rPr lang="en-US" sz="1500" dirty="0" err="1">
                <a:solidFill>
                  <a:schemeClr val="tx1"/>
                </a:solidFill>
              </a:rPr>
              <a:t>mesavidro</a:t>
            </a:r>
            <a:r>
              <a:rPr lang="en-US" sz="1500" dirty="0">
                <a:solidFill>
                  <a:schemeClr val="tx1"/>
                </a:solidFill>
              </a:rPr>
              <a:t> == FALSE)</a:t>
            </a:r>
          </a:p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    {</a:t>
            </a:r>
            <a:r>
              <a:rPr lang="en-US" sz="1500" dirty="0" err="1">
                <a:solidFill>
                  <a:schemeClr val="tx1"/>
                </a:solidFill>
              </a:rPr>
              <a:t>llSetPos</a:t>
            </a:r>
            <a:r>
              <a:rPr lang="en-US" sz="1500" dirty="0">
                <a:solidFill>
                  <a:schemeClr val="tx1"/>
                </a:solidFill>
              </a:rPr>
              <a:t> (&lt;131, 209, 24&gt;);</a:t>
            </a:r>
          </a:p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    </a:t>
            </a:r>
            <a:r>
              <a:rPr lang="en-US" sz="1500" dirty="0" err="1">
                <a:solidFill>
                  <a:schemeClr val="tx1"/>
                </a:solidFill>
              </a:rPr>
              <a:t>mesavidro</a:t>
            </a:r>
            <a:r>
              <a:rPr lang="en-US" sz="1500" dirty="0">
                <a:solidFill>
                  <a:schemeClr val="tx1"/>
                </a:solidFill>
              </a:rPr>
              <a:t> = TRUE;}</a:t>
            </a:r>
          </a:p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    else</a:t>
            </a:r>
          </a:p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    { </a:t>
            </a:r>
            <a:r>
              <a:rPr lang="en-US" sz="1500" dirty="0" err="1">
                <a:solidFill>
                  <a:schemeClr val="tx1"/>
                </a:solidFill>
              </a:rPr>
              <a:t>llSetPos</a:t>
            </a:r>
            <a:r>
              <a:rPr lang="en-US" sz="1500" dirty="0">
                <a:solidFill>
                  <a:schemeClr val="tx1"/>
                </a:solidFill>
              </a:rPr>
              <a:t> (&lt;133.1, 208, 24.2&gt;);</a:t>
            </a:r>
          </a:p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    </a:t>
            </a:r>
            <a:r>
              <a:rPr lang="en-US" sz="1500" dirty="0" err="1">
                <a:solidFill>
                  <a:schemeClr val="tx1"/>
                </a:solidFill>
              </a:rPr>
              <a:t>mesavidro</a:t>
            </a:r>
            <a:r>
              <a:rPr lang="en-US" sz="1500" dirty="0">
                <a:solidFill>
                  <a:schemeClr val="tx1"/>
                </a:solidFill>
              </a:rPr>
              <a:t> = FALSE;}</a:t>
            </a:r>
          </a:p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}</a:t>
            </a:r>
          </a:p>
          <a:p>
            <a:pPr marL="0" indent="0">
              <a:buNone/>
              <a:defRPr/>
            </a:pPr>
            <a:r>
              <a:rPr lang="en-US" sz="1500" dirty="0">
                <a:solidFill>
                  <a:schemeClr val="tx1"/>
                </a:solidFill>
              </a:rPr>
              <a:t>}</a:t>
            </a:r>
          </a:p>
        </p:txBody>
      </p:sp>
      <p:pic>
        <p:nvPicPr>
          <p:cNvPr id="18436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317" y="1437085"/>
            <a:ext cx="2440781" cy="297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48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title" idx="4294967295"/>
          </p:nvPr>
        </p:nvSpPr>
        <p:spPr>
          <a:xfrm>
            <a:off x="1566863" y="96441"/>
            <a:ext cx="6172200" cy="854869"/>
          </a:xfrm>
        </p:spPr>
        <p:txBody>
          <a:bodyPr/>
          <a:lstStyle/>
          <a:p>
            <a:pPr>
              <a:defRPr/>
            </a:pPr>
            <a:r>
              <a:rPr lang="pt-BR" altLang="en-US" dirty="0" smtClean="0"/>
              <a:t>Autoria em mundos virtuais 3D</a:t>
            </a:r>
            <a:endParaRPr lang="pt-BR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485900" y="951310"/>
            <a:ext cx="6434472" cy="4050710"/>
          </a:xfrm>
        </p:spPr>
        <p:txBody>
          <a:bodyPr>
            <a:noAutofit/>
          </a:bodyPr>
          <a:lstStyle/>
          <a:p>
            <a:pPr indent="-457200">
              <a:lnSpc>
                <a:spcPct val="80000"/>
              </a:lnSpc>
              <a:buNone/>
              <a:defRPr/>
            </a:pPr>
            <a:r>
              <a:rPr lang="en-US" altLang="en-US" sz="2100" b="1" dirty="0" err="1"/>
              <a:t>Ferramentas</a:t>
            </a:r>
            <a:r>
              <a:rPr lang="en-US" altLang="en-US" sz="2100" b="1" dirty="0"/>
              <a:t> para </a:t>
            </a:r>
            <a:r>
              <a:rPr lang="en-US" altLang="en-US" sz="2100" b="1" dirty="0" err="1"/>
              <a:t>construção</a:t>
            </a:r>
            <a:r>
              <a:rPr lang="en-US" altLang="en-US" sz="2100" b="1" dirty="0"/>
              <a:t> dos scripts que </a:t>
            </a:r>
            <a:r>
              <a:rPr lang="en-US" altLang="en-US" sz="2100" b="1" dirty="0" err="1"/>
              <a:t>regem</a:t>
            </a:r>
            <a:r>
              <a:rPr lang="en-US" altLang="en-US" sz="2100" b="1" dirty="0"/>
              <a:t> o  </a:t>
            </a:r>
            <a:r>
              <a:rPr lang="en-US" altLang="en-US" sz="2100" b="1" dirty="0" err="1"/>
              <a:t>comportamento</a:t>
            </a:r>
            <a:r>
              <a:rPr lang="en-US" altLang="en-US" sz="2100" b="1" dirty="0"/>
              <a:t> dos </a:t>
            </a:r>
            <a:r>
              <a:rPr lang="en-US" altLang="en-US" sz="2100" b="1" dirty="0" err="1"/>
              <a:t>objetos</a:t>
            </a:r>
            <a:r>
              <a:rPr lang="en-US" altLang="en-US" sz="2100" b="1" dirty="0"/>
              <a:t> e </a:t>
            </a:r>
            <a:r>
              <a:rPr lang="en-US" altLang="en-US" sz="2100" b="1" dirty="0" smtClean="0"/>
              <a:t>NPC</a:t>
            </a:r>
          </a:p>
          <a:p>
            <a:pPr indent="-457200">
              <a:lnSpc>
                <a:spcPct val="80000"/>
              </a:lnSpc>
              <a:buFontTx/>
              <a:buAutoNum type="arabicPeriod"/>
              <a:defRPr/>
            </a:pPr>
            <a:endParaRPr lang="en-US" altLang="en-US" sz="2100" b="1" dirty="0"/>
          </a:p>
          <a:p>
            <a:pPr indent="-457200">
              <a:lnSpc>
                <a:spcPct val="80000"/>
              </a:lnSpc>
              <a:buFontTx/>
              <a:buAutoNum type="arabicPeriod"/>
              <a:defRPr/>
            </a:pPr>
            <a:r>
              <a:rPr lang="en-US" altLang="en-US" b="1" dirty="0" err="1" smtClean="0"/>
              <a:t>Programação</a:t>
            </a:r>
            <a:r>
              <a:rPr lang="en-US" altLang="en-US" b="1" dirty="0" smtClean="0"/>
              <a:t> </a:t>
            </a:r>
            <a:r>
              <a:rPr lang="en-US" altLang="en-US" b="1" dirty="0" err="1"/>
              <a:t>usando</a:t>
            </a:r>
            <a:r>
              <a:rPr lang="en-US" altLang="en-US" b="1" dirty="0"/>
              <a:t> LSL </a:t>
            </a:r>
            <a:r>
              <a:rPr lang="en-US" altLang="en-US" b="1" dirty="0" err="1"/>
              <a:t>ou</a:t>
            </a:r>
            <a:r>
              <a:rPr lang="en-US" altLang="en-US" b="1" dirty="0"/>
              <a:t> OSSL</a:t>
            </a:r>
          </a:p>
          <a:p>
            <a:pPr marL="1042988" lvl="2" indent="-400050">
              <a:lnSpc>
                <a:spcPct val="80000"/>
              </a:lnSpc>
              <a:defRPr/>
            </a:pPr>
            <a:r>
              <a:rPr lang="en-US" altLang="en-US" sz="1600" dirty="0" err="1" smtClean="0"/>
              <a:t>Notas</a:t>
            </a:r>
            <a:endParaRPr lang="en-US" altLang="en-US" sz="1600" dirty="0"/>
          </a:p>
          <a:p>
            <a:pPr marL="1042988" lvl="2" indent="-400050">
              <a:lnSpc>
                <a:spcPct val="80000"/>
              </a:lnSpc>
              <a:defRPr/>
            </a:pPr>
            <a:r>
              <a:rPr lang="en-US" altLang="en-US" sz="1600" dirty="0"/>
              <a:t>Notepad</a:t>
            </a:r>
            <a:r>
              <a:rPr lang="en-US" altLang="en-US" sz="1600" dirty="0" smtClean="0"/>
              <a:t>++</a:t>
            </a:r>
          </a:p>
          <a:p>
            <a:pPr marL="1042988" lvl="2" indent="-400050">
              <a:lnSpc>
                <a:spcPct val="80000"/>
              </a:lnSpc>
              <a:defRPr/>
            </a:pPr>
            <a:r>
              <a:rPr lang="pt-BR" altLang="en-US" sz="1600" dirty="0" smtClean="0"/>
              <a:t>LSL Editor</a:t>
            </a:r>
            <a:endParaRPr lang="en-US" altLang="en-US" sz="1600" dirty="0" smtClean="0"/>
          </a:p>
          <a:p>
            <a:pPr marL="642938" lvl="2" indent="0">
              <a:lnSpc>
                <a:spcPct val="80000"/>
              </a:lnSpc>
              <a:buNone/>
              <a:defRPr/>
            </a:pPr>
            <a:endParaRPr lang="en-US" altLang="en-US" b="1" dirty="0" smtClean="0"/>
          </a:p>
          <a:p>
            <a:pPr indent="-457200">
              <a:lnSpc>
                <a:spcPct val="80000"/>
              </a:lnSpc>
              <a:buFontTx/>
              <a:buAutoNum type="arabicPeriod"/>
              <a:defRPr/>
            </a:pPr>
            <a:r>
              <a:rPr lang="en-US" altLang="en-US" b="1" dirty="0" err="1"/>
              <a:t>Programação</a:t>
            </a:r>
            <a:r>
              <a:rPr lang="en-US" altLang="en-US" b="1" dirty="0"/>
              <a:t> com </a:t>
            </a:r>
            <a:r>
              <a:rPr lang="en-US" altLang="en-US" b="1" dirty="0" err="1"/>
              <a:t>blocos</a:t>
            </a:r>
            <a:r>
              <a:rPr lang="en-US" altLang="en-US" b="1" dirty="0"/>
              <a:t> </a:t>
            </a:r>
            <a:r>
              <a:rPr lang="en-US" altLang="en-US" b="1" dirty="0" err="1"/>
              <a:t>visuais</a:t>
            </a:r>
            <a:r>
              <a:rPr lang="en-US" altLang="en-US" b="1" dirty="0"/>
              <a:t> </a:t>
            </a:r>
          </a:p>
          <a:p>
            <a:pPr marL="2357438" lvl="7" indent="0">
              <a:lnSpc>
                <a:spcPct val="80000"/>
              </a:lnSpc>
              <a:buNone/>
              <a:defRPr/>
            </a:pPr>
            <a:r>
              <a:rPr lang="en-US" altLang="en-US" dirty="0" err="1" smtClean="0"/>
              <a:t>ScripTastic</a:t>
            </a:r>
            <a:endParaRPr lang="en-US" altLang="en-US" dirty="0" smtClean="0"/>
          </a:p>
          <a:p>
            <a:pPr marL="2357438" lvl="7" indent="0">
              <a:lnSpc>
                <a:spcPct val="80000"/>
              </a:lnSpc>
              <a:buNone/>
              <a:defRPr/>
            </a:pPr>
            <a:r>
              <a:rPr lang="en-US" altLang="en-US" dirty="0" smtClean="0"/>
              <a:t>Scratch for Open Sim</a:t>
            </a:r>
          </a:p>
          <a:p>
            <a:pPr marL="2357438" lvl="7" indent="0">
              <a:lnSpc>
                <a:spcPct val="80000"/>
              </a:lnSpc>
              <a:buNone/>
              <a:defRPr/>
            </a:pPr>
            <a:r>
              <a:rPr lang="en-US" dirty="0" smtClean="0"/>
              <a:t>Flash Scratch to Linden Scripting Language</a:t>
            </a:r>
          </a:p>
          <a:p>
            <a:pPr marL="2357438" lvl="7" indent="0">
              <a:lnSpc>
                <a:spcPct val="80000"/>
              </a:lnSpc>
              <a:buNone/>
              <a:defRPr/>
            </a:pPr>
            <a:endParaRPr lang="en-US" dirty="0" smtClean="0"/>
          </a:p>
        </p:txBody>
      </p:sp>
      <p:sp>
        <p:nvSpPr>
          <p:cNvPr id="2" name="CaixaDeTexto 1"/>
          <p:cNvSpPr txBox="1"/>
          <p:nvPr/>
        </p:nvSpPr>
        <p:spPr>
          <a:xfrm>
            <a:off x="2116013" y="4245770"/>
            <a:ext cx="10310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Scratch</a:t>
            </a:r>
            <a:endParaRPr lang="en-US" sz="18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Seta para a direita 2"/>
          <p:cNvSpPr/>
          <p:nvPr/>
        </p:nvSpPr>
        <p:spPr>
          <a:xfrm>
            <a:off x="3185631" y="4358329"/>
            <a:ext cx="688181" cy="1726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" name="Seta para a direita 6"/>
          <p:cNvSpPr/>
          <p:nvPr/>
        </p:nvSpPr>
        <p:spPr>
          <a:xfrm rot="693020">
            <a:off x="3195947" y="4585454"/>
            <a:ext cx="688181" cy="1726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" name="Seta para a direita 7"/>
          <p:cNvSpPr/>
          <p:nvPr/>
        </p:nvSpPr>
        <p:spPr>
          <a:xfrm rot="21068129">
            <a:off x="3176347" y="4164018"/>
            <a:ext cx="688181" cy="1738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9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0"/>
            <a:ext cx="7562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4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altLang="en-US" sz="3000" dirty="0"/>
              <a:t>Exemplos de uso para laboratórios virtuais</a:t>
            </a:r>
          </a:p>
        </p:txBody>
      </p:sp>
      <p:pic>
        <p:nvPicPr>
          <p:cNvPr id="23555" name="Picture 4" descr="LabVistCSU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002" y="2426279"/>
            <a:ext cx="446841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11700" y="1168004"/>
            <a:ext cx="719161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85850" indent="-34290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pt-BR" altLang="en-US" sz="1800" dirty="0"/>
              <a:t>Ambiente para familiarização do estudante com um laboratório real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pt-BR" altLang="en-US" sz="1500" dirty="0"/>
              <a:t>Fidedignidade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pt-BR" altLang="en-US" sz="1500" dirty="0"/>
              <a:t>Sem interatividade</a:t>
            </a:r>
          </a:p>
        </p:txBody>
      </p:sp>
    </p:spTree>
    <p:extLst>
      <p:ext uri="{BB962C8B-B14F-4D97-AF65-F5344CB8AC3E}">
        <p14:creationId xmlns:p14="http://schemas.microsoft.com/office/powerpoint/2010/main" val="104965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3" y="639375"/>
            <a:ext cx="7191910" cy="450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/>
          <a:lstStyle/>
          <a:p>
            <a:r>
              <a:rPr lang="en-US" dirty="0"/>
              <a:t>Gardner – Hype Cycle 2015</a:t>
            </a:r>
          </a:p>
        </p:txBody>
      </p:sp>
    </p:spTree>
    <p:extLst>
      <p:ext uri="{BB962C8B-B14F-4D97-AF65-F5344CB8AC3E}">
        <p14:creationId xmlns:p14="http://schemas.microsoft.com/office/powerpoint/2010/main" val="1682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altLang="en-US" sz="3000" dirty="0"/>
              <a:t>Recursos multimídia em </a:t>
            </a:r>
            <a:r>
              <a:rPr lang="pt-BR" altLang="en-US" sz="3000" dirty="0" smtClean="0"/>
              <a:t> mundos </a:t>
            </a:r>
            <a:r>
              <a:rPr lang="pt-BR" altLang="en-US" sz="3000" dirty="0"/>
              <a:t>virtuais 3D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129" y="1118462"/>
            <a:ext cx="7914954" cy="2056210"/>
          </a:xfrm>
        </p:spPr>
        <p:txBody>
          <a:bodyPr/>
          <a:lstStyle/>
          <a:p>
            <a:r>
              <a:rPr lang="pt-BR" altLang="en-US" dirty="0" smtClean="0">
                <a:effectLst/>
              </a:rPr>
              <a:t>Ambiente possibilita apresentação</a:t>
            </a:r>
          </a:p>
          <a:p>
            <a:pPr lvl="1">
              <a:spcBef>
                <a:spcPct val="0"/>
              </a:spcBef>
            </a:pPr>
            <a:r>
              <a:rPr lang="pt-BR" altLang="en-US" sz="1600" dirty="0" smtClean="0">
                <a:effectLst/>
              </a:rPr>
              <a:t>Slides</a:t>
            </a:r>
          </a:p>
          <a:p>
            <a:pPr lvl="1">
              <a:spcBef>
                <a:spcPct val="0"/>
              </a:spcBef>
            </a:pPr>
            <a:r>
              <a:rPr lang="pt-BR" altLang="en-US" sz="1600" dirty="0" smtClean="0">
                <a:effectLst/>
              </a:rPr>
              <a:t>Vídeos</a:t>
            </a:r>
          </a:p>
          <a:p>
            <a:pPr lvl="1">
              <a:spcBef>
                <a:spcPct val="0"/>
              </a:spcBef>
            </a:pPr>
            <a:r>
              <a:rPr lang="pt-BR" altLang="en-US" sz="1600" dirty="0" smtClean="0">
                <a:effectLst/>
              </a:rPr>
              <a:t>Animações</a:t>
            </a:r>
          </a:p>
          <a:p>
            <a:pPr lvl="1">
              <a:spcBef>
                <a:spcPct val="0"/>
              </a:spcBef>
            </a:pPr>
            <a:r>
              <a:rPr lang="pt-BR" altLang="en-US" sz="1600" dirty="0" smtClean="0">
                <a:effectLst/>
              </a:rPr>
              <a:t>Páginas web</a:t>
            </a:r>
          </a:p>
          <a:p>
            <a:pPr>
              <a:spcBef>
                <a:spcPct val="0"/>
              </a:spcBef>
            </a:pPr>
            <a:r>
              <a:rPr lang="pt-BR" altLang="en-US" sz="2000" dirty="0" smtClean="0"/>
              <a:t>Possibilidade de complementação com Realidade Aumentada</a:t>
            </a:r>
            <a:endParaRPr lang="pt-BR" altLang="en-US" sz="2000" dirty="0" smtClean="0">
              <a:effectLst/>
            </a:endParaRPr>
          </a:p>
        </p:txBody>
      </p:sp>
      <p:pic>
        <p:nvPicPr>
          <p:cNvPr id="24580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3" y="3275410"/>
            <a:ext cx="2339578" cy="175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7" y="3256360"/>
            <a:ext cx="2347913" cy="17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51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altLang="en-US" dirty="0" smtClean="0"/>
              <a:t>Realismo e interatividade</a:t>
            </a:r>
            <a:endParaRPr lang="pt-BR" alt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700" y="1096124"/>
            <a:ext cx="8520600" cy="1782366"/>
          </a:xfrm>
        </p:spPr>
        <p:txBody>
          <a:bodyPr/>
          <a:lstStyle/>
          <a:p>
            <a:pPr>
              <a:defRPr/>
            </a:pPr>
            <a:r>
              <a:rPr lang="pt-BR" altLang="en-US" sz="2100" dirty="0"/>
              <a:t>Realismo e interatividade aumentam motivação e engajamento</a:t>
            </a:r>
          </a:p>
          <a:p>
            <a:pPr>
              <a:defRPr/>
            </a:pPr>
            <a:r>
              <a:rPr lang="pt-BR" altLang="en-US" sz="2100" dirty="0"/>
              <a:t>A incorporação de cenários realistas e agentes  (</a:t>
            </a:r>
            <a:r>
              <a:rPr lang="pt-BR" altLang="en-US" sz="2100" dirty="0" err="1"/>
              <a:t>bots</a:t>
            </a:r>
            <a:r>
              <a:rPr lang="pt-BR" altLang="en-US" sz="2100" dirty="0"/>
              <a:t>, non-player </a:t>
            </a:r>
            <a:r>
              <a:rPr lang="pt-BR" altLang="en-US" sz="2100" dirty="0" err="1"/>
              <a:t>characters</a:t>
            </a:r>
            <a:r>
              <a:rPr lang="pt-BR" altLang="en-US" sz="2100" dirty="0"/>
              <a:t>) controlados por roteiros (scripts) permite enriquecer o ambiente criando mais oportunidades de interação</a:t>
            </a:r>
          </a:p>
        </p:txBody>
      </p:sp>
      <p:pic>
        <p:nvPicPr>
          <p:cNvPr id="25604" name="Picture 8" descr="AVATAR-experi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68" y="2878490"/>
            <a:ext cx="2676808" cy="226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19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PT" altLang="en-US" dirty="0" smtClean="0"/>
              <a:t>Non Player Character (NPC)</a:t>
            </a:r>
            <a:endParaRPr lang="pt-BR" alt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700" y="1234236"/>
            <a:ext cx="6365081" cy="140017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pt-BR" altLang="en-US" sz="2100" dirty="0"/>
              <a:t>Um personagem não jogável é um personagem de qualquer jogo eletrônico que não é controlado por um jogador mas por um roteiro </a:t>
            </a:r>
          </a:p>
        </p:txBody>
      </p:sp>
      <p:pic>
        <p:nvPicPr>
          <p:cNvPr id="26628" name="Picture 5" descr="AVATAR-bot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72" y="2763441"/>
            <a:ext cx="2700338" cy="228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96927" y="3170635"/>
            <a:ext cx="3951685" cy="197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altLang="en-US" sz="2100" dirty="0">
                <a:effectLst/>
              </a:rPr>
              <a:t>Ele permite estabelecer novas estratégias de interatividade com o usuário.</a:t>
            </a:r>
          </a:p>
        </p:txBody>
      </p:sp>
    </p:spTree>
    <p:extLst>
      <p:ext uri="{BB962C8B-B14F-4D97-AF65-F5344CB8AC3E}">
        <p14:creationId xmlns:p14="http://schemas.microsoft.com/office/powerpoint/2010/main" val="182928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boratórios Virtuais de Física com Realidade Aumenta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23" y="21340"/>
            <a:ext cx="9113177" cy="51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9466" y="0"/>
            <a:ext cx="6172200" cy="857250"/>
          </a:xfrm>
        </p:spPr>
        <p:txBody>
          <a:bodyPr/>
          <a:lstStyle/>
          <a:p>
            <a:pPr>
              <a:defRPr/>
            </a:pPr>
            <a:r>
              <a:rPr lang="pt-BR" altLang="en-US" dirty="0" err="1" smtClean="0"/>
              <a:t>Chatbots</a:t>
            </a:r>
            <a:endParaRPr lang="pt-BR" alt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231" y="913116"/>
            <a:ext cx="6790134" cy="2321719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A </a:t>
            </a:r>
            <a:r>
              <a:rPr lang="en-US" altLang="en-US" dirty="0" err="1"/>
              <a:t>disponibilidade</a:t>
            </a:r>
            <a:r>
              <a:rPr lang="en-US" altLang="en-US" dirty="0"/>
              <a:t> de </a:t>
            </a:r>
            <a:r>
              <a:rPr lang="en-US" altLang="en-US" dirty="0" err="1"/>
              <a:t>chatbots</a:t>
            </a:r>
            <a:r>
              <a:rPr lang="en-US" altLang="en-US" dirty="0"/>
              <a:t> </a:t>
            </a:r>
            <a:r>
              <a:rPr lang="en-US" altLang="en-US" dirty="0" err="1"/>
              <a:t>externos</a:t>
            </a:r>
            <a:r>
              <a:rPr lang="en-US" altLang="en-US" dirty="0"/>
              <a:t> </a:t>
            </a:r>
            <a:r>
              <a:rPr lang="en-US" altLang="en-US" dirty="0" err="1"/>
              <a:t>ao</a:t>
            </a:r>
            <a:r>
              <a:rPr lang="en-US" altLang="en-US" dirty="0"/>
              <a:t> </a:t>
            </a:r>
            <a:r>
              <a:rPr lang="en-US" altLang="en-US" dirty="0" err="1"/>
              <a:t>mundo</a:t>
            </a:r>
            <a:r>
              <a:rPr lang="en-US" altLang="en-US" dirty="0"/>
              <a:t> virtual </a:t>
            </a:r>
            <a:r>
              <a:rPr lang="en-US" altLang="en-US" dirty="0" err="1"/>
              <a:t>possibilitam</a:t>
            </a:r>
            <a:r>
              <a:rPr lang="en-US" altLang="en-US" dirty="0"/>
              <a:t> </a:t>
            </a:r>
            <a:r>
              <a:rPr lang="en-US" altLang="en-US" dirty="0" err="1"/>
              <a:t>oferecer</a:t>
            </a:r>
            <a:r>
              <a:rPr lang="en-US" altLang="en-US" dirty="0"/>
              <a:t> </a:t>
            </a:r>
            <a:r>
              <a:rPr lang="en-US" altLang="en-US" dirty="0" err="1"/>
              <a:t>apoio</a:t>
            </a:r>
            <a:r>
              <a:rPr lang="en-US" altLang="en-US" dirty="0"/>
              <a:t> </a:t>
            </a:r>
            <a:r>
              <a:rPr lang="en-US" altLang="en-US" dirty="0" err="1"/>
              <a:t>ao</a:t>
            </a:r>
            <a:r>
              <a:rPr lang="en-US" altLang="en-US" dirty="0"/>
              <a:t> </a:t>
            </a:r>
            <a:r>
              <a:rPr lang="en-US" altLang="en-US" dirty="0" err="1"/>
              <a:t>usuário</a:t>
            </a:r>
            <a:r>
              <a:rPr lang="en-US" altLang="en-US" dirty="0"/>
              <a:t> </a:t>
            </a:r>
            <a:r>
              <a:rPr lang="en-US" altLang="en-US" dirty="0" err="1"/>
              <a:t>usando</a:t>
            </a:r>
            <a:r>
              <a:rPr lang="en-US" altLang="en-US" dirty="0"/>
              <a:t> um interface </a:t>
            </a:r>
            <a:r>
              <a:rPr lang="en-US" altLang="en-US" dirty="0" err="1"/>
              <a:t>baseado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</a:t>
            </a:r>
            <a:r>
              <a:rPr lang="en-US" altLang="en-US" dirty="0" err="1"/>
              <a:t>linguagem</a:t>
            </a:r>
            <a:r>
              <a:rPr lang="en-US" altLang="en-US" dirty="0"/>
              <a:t> natural</a:t>
            </a:r>
          </a:p>
          <a:p>
            <a:pPr>
              <a:defRPr/>
            </a:pPr>
            <a:r>
              <a:rPr lang="en-US" altLang="en-US" dirty="0" err="1"/>
              <a:t>Chatbots</a:t>
            </a:r>
            <a:r>
              <a:rPr lang="en-US" altLang="en-US" dirty="0"/>
              <a:t> </a:t>
            </a:r>
            <a:r>
              <a:rPr lang="en-US" altLang="en-US" dirty="0" err="1"/>
              <a:t>podem</a:t>
            </a:r>
            <a:r>
              <a:rPr lang="en-US" altLang="en-US" dirty="0"/>
              <a:t> </a:t>
            </a:r>
            <a:r>
              <a:rPr lang="en-US" altLang="en-US" dirty="0" err="1"/>
              <a:t>ser</a:t>
            </a:r>
            <a:r>
              <a:rPr lang="en-US" altLang="en-US" dirty="0"/>
              <a:t> </a:t>
            </a:r>
            <a:r>
              <a:rPr lang="en-US" altLang="en-US" dirty="0" err="1"/>
              <a:t>especializados</a:t>
            </a:r>
            <a:r>
              <a:rPr lang="en-US" altLang="en-US" dirty="0"/>
              <a:t> </a:t>
            </a:r>
            <a:r>
              <a:rPr lang="en-US" altLang="en-US" dirty="0" err="1"/>
              <a:t>em</a:t>
            </a:r>
            <a:r>
              <a:rPr lang="en-US" altLang="en-US" dirty="0"/>
              <a:t> um dado </a:t>
            </a:r>
            <a:r>
              <a:rPr lang="en-US" altLang="en-US" dirty="0" err="1"/>
              <a:t>assunto</a:t>
            </a:r>
            <a:endParaRPr lang="en-US" altLang="en-US" dirty="0"/>
          </a:p>
        </p:txBody>
      </p:sp>
      <p:pic>
        <p:nvPicPr>
          <p:cNvPr id="33796" name="Espaço Reservado para Conteúdo 4" descr="doroty_chatterbo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26" y="2942957"/>
            <a:ext cx="16192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Elec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8" y="2510761"/>
            <a:ext cx="2675335" cy="121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2" descr="Bla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69" y="3440907"/>
            <a:ext cx="2440781" cy="16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2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9466" y="0"/>
            <a:ext cx="6172200" cy="857250"/>
          </a:xfrm>
        </p:spPr>
        <p:txBody>
          <a:bodyPr/>
          <a:lstStyle/>
          <a:p>
            <a:pPr>
              <a:defRPr/>
            </a:pPr>
            <a:r>
              <a:rPr lang="pt-BR" altLang="en-US" dirty="0" err="1" smtClean="0"/>
              <a:t>Chaterbots</a:t>
            </a:r>
            <a:endParaRPr lang="pt-BR" alt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8773" y="637625"/>
            <a:ext cx="8639381" cy="3833813"/>
          </a:xfrm>
        </p:spPr>
        <p:txBody>
          <a:bodyPr/>
          <a:lstStyle/>
          <a:p>
            <a:pPr>
              <a:defRPr/>
            </a:pPr>
            <a:r>
              <a:rPr lang="pt-BR" altLang="en-US" sz="2100" dirty="0"/>
              <a:t>Aproveita máquina de inferência </a:t>
            </a:r>
            <a:r>
              <a:rPr lang="pt-BR" altLang="en-US" sz="2100" b="1" dirty="0"/>
              <a:t>ALICE </a:t>
            </a:r>
            <a:r>
              <a:rPr lang="pt-BR" altLang="en-US" sz="2100" dirty="0"/>
              <a:t>- Artificial </a:t>
            </a:r>
            <a:r>
              <a:rPr lang="pt-BR" altLang="en-US" sz="2100" dirty="0" err="1"/>
              <a:t>Linguistic</a:t>
            </a:r>
            <a:r>
              <a:rPr lang="pt-BR" altLang="en-US" sz="2100" dirty="0"/>
              <a:t> Internet Computer </a:t>
            </a:r>
            <a:r>
              <a:rPr lang="pt-BR" altLang="en-US" sz="2100" dirty="0" err="1"/>
              <a:t>Entity</a:t>
            </a:r>
            <a:endParaRPr lang="pt-BR" altLang="en-US" sz="2100" dirty="0"/>
          </a:p>
          <a:p>
            <a:pPr>
              <a:defRPr/>
            </a:pPr>
            <a:r>
              <a:rPr lang="pt-BR" altLang="en-US" sz="2100" dirty="0" err="1"/>
              <a:t>Construição</a:t>
            </a:r>
            <a:r>
              <a:rPr lang="pt-BR" altLang="en-US" sz="2100" dirty="0"/>
              <a:t> da base de conhecimento em </a:t>
            </a:r>
            <a:r>
              <a:rPr lang="pt-BR" altLang="en-US" sz="2100" b="1" dirty="0"/>
              <a:t>AIML</a:t>
            </a:r>
            <a:r>
              <a:rPr lang="pt-BR" altLang="en-US" sz="2100" dirty="0"/>
              <a:t> – Artificial </a:t>
            </a:r>
            <a:r>
              <a:rPr lang="pt-BR" altLang="en-US" sz="2100" dirty="0" err="1"/>
              <a:t>Intelligence</a:t>
            </a:r>
            <a:r>
              <a:rPr lang="pt-BR" altLang="en-US" sz="2100" dirty="0"/>
              <a:t> </a:t>
            </a:r>
            <a:r>
              <a:rPr lang="pt-BR" altLang="en-US" sz="2100" dirty="0" err="1"/>
              <a:t>Markup</a:t>
            </a:r>
            <a:r>
              <a:rPr lang="pt-BR" altLang="en-US" sz="2100" dirty="0"/>
              <a:t> </a:t>
            </a:r>
            <a:r>
              <a:rPr lang="pt-BR" altLang="en-US" sz="2100" dirty="0" err="1"/>
              <a:t>Language</a:t>
            </a:r>
            <a:endParaRPr lang="pt-BR" altLang="en-US" sz="2100" dirty="0"/>
          </a:p>
          <a:p>
            <a:pPr>
              <a:defRPr/>
            </a:pPr>
            <a:r>
              <a:rPr lang="pt-BR" altLang="en-US" sz="2100" dirty="0"/>
              <a:t>Serviços externos – </a:t>
            </a:r>
            <a:r>
              <a:rPr lang="pt-BR" altLang="en-US" sz="2100" dirty="0" err="1"/>
              <a:t>Pandorabot</a:t>
            </a:r>
            <a:endParaRPr lang="pt-BR" altLang="en-US" sz="2100" dirty="0"/>
          </a:p>
          <a:p>
            <a:pPr>
              <a:defRPr/>
            </a:pPr>
            <a:r>
              <a:rPr lang="pt-BR" altLang="en-US" sz="2100" dirty="0" err="1"/>
              <a:t>Program</a:t>
            </a:r>
            <a:r>
              <a:rPr lang="pt-BR" altLang="en-US" sz="2100" dirty="0"/>
              <a:t> D, </a:t>
            </a:r>
            <a:r>
              <a:rPr lang="pt-BR" altLang="en-US" sz="2100" dirty="0" err="1"/>
              <a:t>Program</a:t>
            </a:r>
            <a:r>
              <a:rPr lang="pt-BR" altLang="en-US" sz="2100" dirty="0"/>
              <a:t> O (</a:t>
            </a:r>
            <a:r>
              <a:rPr lang="pt-BR" altLang="en-US" sz="2100" dirty="0" err="1"/>
              <a:t>freesoftware</a:t>
            </a:r>
            <a:r>
              <a:rPr lang="pt-BR" altLang="en-US" sz="2100" dirty="0"/>
              <a:t>)</a:t>
            </a:r>
          </a:p>
          <a:p>
            <a:pPr>
              <a:defRPr/>
            </a:pPr>
            <a:r>
              <a:rPr lang="pt-BR" altLang="en-US" sz="2100" dirty="0"/>
              <a:t>Intercomunicação entre </a:t>
            </a:r>
            <a:r>
              <a:rPr lang="pt-BR" altLang="en-US" sz="2100" dirty="0" err="1"/>
              <a:t>OpenSim</a:t>
            </a:r>
            <a:r>
              <a:rPr lang="pt-BR" altLang="en-US" sz="2100" dirty="0"/>
              <a:t> e </a:t>
            </a:r>
            <a:r>
              <a:rPr lang="pt-BR" altLang="en-US" sz="2100" dirty="0" err="1"/>
              <a:t>Chaterbot</a:t>
            </a:r>
            <a:endParaRPr lang="pt-BR" altLang="en-US" sz="2100" dirty="0"/>
          </a:p>
          <a:p>
            <a:pPr lvl="1">
              <a:defRPr/>
            </a:pPr>
            <a:r>
              <a:rPr lang="pt-BR" altLang="en-US" sz="1800" b="1" dirty="0"/>
              <a:t>HIGIA</a:t>
            </a:r>
            <a:r>
              <a:rPr lang="pt-BR" altLang="en-US" sz="1800" dirty="0"/>
              <a:t> - Habitat Individual e Guia Interativa de Atitudes</a:t>
            </a:r>
          </a:p>
          <a:p>
            <a:pPr lvl="1">
              <a:defRPr/>
            </a:pPr>
            <a:r>
              <a:rPr lang="pt-BR" altLang="en-US" sz="1800" b="1" dirty="0"/>
              <a:t>ATENA</a:t>
            </a:r>
            <a:r>
              <a:rPr lang="pt-BR" altLang="en-US" sz="1800" dirty="0"/>
              <a:t> - Agente Tutor para Ensino e Navegação no Ambiente</a:t>
            </a:r>
          </a:p>
          <a:p>
            <a:pPr>
              <a:defRPr/>
            </a:pPr>
            <a:endParaRPr lang="pt-BR" altLang="en-US" sz="2100" dirty="0"/>
          </a:p>
          <a:p>
            <a:pPr>
              <a:defRPr/>
            </a:pPr>
            <a:endParaRPr lang="pt-BR" altLang="en-US" sz="2100" dirty="0"/>
          </a:p>
        </p:txBody>
      </p:sp>
    </p:spTree>
    <p:extLst>
      <p:ext uri="{BB962C8B-B14F-4D97-AF65-F5344CB8AC3E}">
        <p14:creationId xmlns:p14="http://schemas.microsoft.com/office/powerpoint/2010/main" val="219055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err="1" smtClean="0"/>
              <a:t>Integração</a:t>
            </a:r>
            <a:r>
              <a:rPr lang="en-US" altLang="en-US" dirty="0" smtClean="0"/>
              <a:t> com </a:t>
            </a:r>
            <a:r>
              <a:rPr lang="en-US" altLang="en-US" dirty="0" err="1" smtClean="0"/>
              <a:t>objetos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externos</a:t>
            </a:r>
            <a:endParaRPr lang="en-US" alt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886" y="1149408"/>
            <a:ext cx="6172200" cy="1912144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pt-BR" altLang="en-US" sz="2100" dirty="0"/>
              <a:t>Internet das Coisas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en-US" sz="1800" dirty="0"/>
              <a:t>Sensores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en-US" sz="1800" dirty="0"/>
              <a:t>Monitores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pt-BR" altLang="en-US" sz="1800" dirty="0"/>
              <a:t>Atuadores</a:t>
            </a:r>
          </a:p>
        </p:txBody>
      </p:sp>
      <p:pic>
        <p:nvPicPr>
          <p:cNvPr id="36868" name="Picture 8" descr="internet-of-th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80" y="2487765"/>
            <a:ext cx="4012406" cy="225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4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64481" y="72629"/>
            <a:ext cx="6172200" cy="854869"/>
          </a:xfrm>
        </p:spPr>
        <p:txBody>
          <a:bodyPr/>
          <a:lstStyle/>
          <a:p>
            <a:pPr>
              <a:defRPr/>
            </a:pPr>
            <a:r>
              <a:rPr lang="pt-BR" altLang="en-US" dirty="0" err="1"/>
              <a:t>IoT</a:t>
            </a:r>
            <a:r>
              <a:rPr lang="pt-BR" altLang="en-US" dirty="0"/>
              <a:t> &amp;</a:t>
            </a:r>
            <a:r>
              <a:rPr lang="pt-BR" altLang="en-US" dirty="0" smtClean="0"/>
              <a:t> Mundo virtual</a:t>
            </a:r>
            <a:endParaRPr lang="pt-BR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83532" y="958454"/>
            <a:ext cx="4489847" cy="110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pt-BR" altLang="en-US" sz="2100" dirty="0">
                <a:effectLst/>
              </a:rPr>
              <a:t>Dados de monitores podem ser apresentados em páginas web como textura de objetos </a:t>
            </a:r>
            <a:endParaRPr lang="en-US" altLang="en-US" sz="2100" dirty="0">
              <a:effectLst/>
            </a:endParaRPr>
          </a:p>
        </p:txBody>
      </p:sp>
      <p:pic>
        <p:nvPicPr>
          <p:cNvPr id="39940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6" y="2153841"/>
            <a:ext cx="5347097" cy="300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29" y="646510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ta para a esquerda e para a direita 8"/>
          <p:cNvSpPr/>
          <p:nvPr/>
        </p:nvSpPr>
        <p:spPr>
          <a:xfrm rot="19999780">
            <a:off x="4749403" y="1875235"/>
            <a:ext cx="2243138" cy="370284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4244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Conteúdo 11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xmlns="" id="{8A81D6BC-903E-44CA-893D-D916AC5CD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2" y="1752568"/>
            <a:ext cx="9168963" cy="3852506"/>
          </a:xfr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D1CC3245-8E1C-4880-8F8F-4255A3B202C4}"/>
              </a:ext>
            </a:extLst>
          </p:cNvPr>
          <p:cNvSpPr/>
          <p:nvPr/>
        </p:nvSpPr>
        <p:spPr>
          <a:xfrm>
            <a:off x="1142680" y="171095"/>
            <a:ext cx="8001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171450" algn="l"/>
              </a:tabLst>
            </a:pPr>
            <a:r>
              <a:rPr lang="pt-B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HIGIA</a:t>
            </a:r>
          </a:p>
          <a:p>
            <a:pPr algn="ctr" hangingPunct="0">
              <a:tabLst>
                <a:tab pos="171450" algn="l"/>
              </a:tabLst>
            </a:pPr>
            <a:r>
              <a:rPr lang="pt-BR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Habitat </a:t>
            </a:r>
            <a:r>
              <a:rPr lang="pt-BR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Individual e Guia Interativo de Atitudes</a:t>
            </a:r>
            <a:endParaRPr lang="pt-BR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8" name="Conector: Curvo 7">
            <a:extLst>
              <a:ext uri="{FF2B5EF4-FFF2-40B4-BE49-F238E27FC236}">
                <a16:creationId xmlns:a16="http://schemas.microsoft.com/office/drawing/2014/main" xmlns="" id="{53D82E10-6D35-4328-ACA9-841A504868E0}"/>
              </a:ext>
            </a:extLst>
          </p:cNvPr>
          <p:cNvCxnSpPr/>
          <p:nvPr/>
        </p:nvCxnSpPr>
        <p:spPr>
          <a:xfrm flipV="1">
            <a:off x="5795010" y="2388870"/>
            <a:ext cx="2183130" cy="834390"/>
          </a:xfrm>
          <a:prstGeom prst="curved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xmlns="" id="{37D7D0B2-86E9-4E32-91E1-2A5A9CCAFAB7}"/>
              </a:ext>
            </a:extLst>
          </p:cNvPr>
          <p:cNvCxnSpPr/>
          <p:nvPr/>
        </p:nvCxnSpPr>
        <p:spPr>
          <a:xfrm>
            <a:off x="7177325" y="3681740"/>
            <a:ext cx="182880" cy="66294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3829370F-C441-4BAD-8BCE-70812258FE97}"/>
              </a:ext>
            </a:extLst>
          </p:cNvPr>
          <p:cNvSpPr txBox="1"/>
          <p:nvPr/>
        </p:nvSpPr>
        <p:spPr>
          <a:xfrm>
            <a:off x="7177325" y="4427920"/>
            <a:ext cx="1451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Moviment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1" y="0"/>
            <a:ext cx="831580" cy="1614719"/>
          </a:xfrm>
          <a:prstGeom prst="rect">
            <a:avLst/>
          </a:prstGeom>
        </p:spPr>
      </p:pic>
      <p:cxnSp>
        <p:nvCxnSpPr>
          <p:cNvPr id="3" name="Conector de seta reta 2"/>
          <p:cNvCxnSpPr/>
          <p:nvPr/>
        </p:nvCxnSpPr>
        <p:spPr>
          <a:xfrm>
            <a:off x="7177325" y="3678821"/>
            <a:ext cx="182880" cy="665859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ademiaNov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72" y="0"/>
            <a:ext cx="9147572" cy="51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6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Educação para o século XXI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Exigências intelectuais do século XXI: estudantes, trabalhadores e cidadãos devem ser capazes de resolver problemas multifacetados pensando criativamente e gerando ideias originais a partir de múltiplas fontes de informação</a:t>
            </a:r>
            <a:r>
              <a:rPr lang="pt-PT" dirty="0" smtClean="0"/>
              <a:t>.</a:t>
            </a:r>
          </a:p>
          <a:p>
            <a:r>
              <a:rPr lang="pt-PT" dirty="0" smtClean="0"/>
              <a:t>Ensinar </a:t>
            </a:r>
            <a:r>
              <a:rPr lang="pt-PT" dirty="0"/>
              <a:t>e aprender neste novo cenário tem novas possibilidades para promover a aprendizagem complexa, que envolve a integração de conhecimentos, habilidades, atitudes e coordenação de diferentes habilidades, o que resulta na capacidade de transferir o que é aprendido para a resolução de problemas do mundo real.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0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85900" y="44054"/>
            <a:ext cx="6172200" cy="854869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Comentários finais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640877"/>
            <a:ext cx="5467629" cy="4320845"/>
          </a:xfrm>
        </p:spPr>
        <p:txBody>
          <a:bodyPr/>
          <a:lstStyle/>
          <a:p>
            <a:pPr>
              <a:defRPr/>
            </a:pPr>
            <a:r>
              <a:rPr lang="pt-BR" sz="2100" dirty="0"/>
              <a:t>Projetos envolvendo mundos virtuais ensejam </a:t>
            </a:r>
          </a:p>
          <a:p>
            <a:pPr lvl="1">
              <a:defRPr/>
            </a:pPr>
            <a:r>
              <a:rPr lang="pt-BR" sz="1800" dirty="0"/>
              <a:t>A investigação de soluções para a interoperabilidade interna entre os objetos do mundo, </a:t>
            </a:r>
            <a:r>
              <a:rPr lang="pt-BR" sz="1800" dirty="0" err="1"/>
              <a:t>avatares</a:t>
            </a:r>
            <a:r>
              <a:rPr lang="pt-BR" sz="1800" dirty="0"/>
              <a:t> e </a:t>
            </a:r>
            <a:r>
              <a:rPr lang="pt-BR" sz="1800" dirty="0" err="1"/>
              <a:t>NPCs</a:t>
            </a:r>
            <a:r>
              <a:rPr lang="pt-BR" sz="1800" dirty="0"/>
              <a:t>, sistemas externos e sensores</a:t>
            </a:r>
          </a:p>
          <a:p>
            <a:pPr lvl="1">
              <a:defRPr/>
            </a:pPr>
            <a:r>
              <a:rPr lang="pt-BR" sz="1800" dirty="0"/>
              <a:t>Novas estratégias de cognição e aprendizagem envolvendo a participação ativa do estudante</a:t>
            </a:r>
          </a:p>
        </p:txBody>
      </p:sp>
      <p:pic>
        <p:nvPicPr>
          <p:cNvPr id="41988" name="Picture 12" descr="AVATAR-reflexion-ph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89" y="2928134"/>
            <a:ext cx="2693194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80" y="1000047"/>
            <a:ext cx="3155944" cy="185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9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3" y="1202940"/>
            <a:ext cx="3806995" cy="3701245"/>
          </a:xfrm>
          <a:prstGeom prst="rect">
            <a:avLst/>
          </a:prstGeom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0E318-85C5-48D2-BF8F-477E6DA97DAC}" type="slidenum">
              <a:rPr lang="en-US" smtClean="0"/>
              <a:t>31</a:t>
            </a:fld>
            <a:endParaRPr lang="en-US"/>
          </a:p>
        </p:txBody>
      </p:sp>
      <p:sp>
        <p:nvSpPr>
          <p:cNvPr id="5" name="CaixaDeTexto 4"/>
          <p:cNvSpPr txBox="1"/>
          <p:nvPr/>
        </p:nvSpPr>
        <p:spPr>
          <a:xfrm>
            <a:off x="277259" y="277729"/>
            <a:ext cx="65229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Pós-Graduação Informática na Educação</a:t>
            </a:r>
          </a:p>
          <a:p>
            <a:r>
              <a:rPr lang="pt-BR" sz="2400" b="1" dirty="0"/>
              <a:t>Universidade Federal do Rio Grande do Sul</a:t>
            </a:r>
          </a:p>
          <a:p>
            <a:r>
              <a:rPr lang="pt-BR" sz="2400" b="1" dirty="0"/>
              <a:t>www.ufrgs.br/ppgie</a:t>
            </a:r>
          </a:p>
          <a:p>
            <a:endParaRPr lang="pt-BR" sz="2400" b="1" dirty="0"/>
          </a:p>
          <a:p>
            <a:r>
              <a:rPr lang="pt-BR" sz="2400" b="1" dirty="0" smtClean="0">
                <a:hlinkClick r:id="rId3"/>
              </a:rPr>
              <a:t>liane@penta.ufrgs.br</a:t>
            </a:r>
            <a:endParaRPr lang="pt-BR" sz="2400" b="1" dirty="0" smtClean="0"/>
          </a:p>
          <a:p>
            <a:endParaRPr lang="pt-BR" sz="2400" b="1" dirty="0"/>
          </a:p>
          <a:p>
            <a:r>
              <a:rPr lang="pt-BR" sz="2400" b="1" dirty="0" smtClean="0"/>
              <a:t>http://www.ufrgs.br/ppgie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828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1017725"/>
          </a:xfrm>
        </p:spPr>
        <p:txBody>
          <a:bodyPr/>
          <a:lstStyle/>
          <a:p>
            <a:r>
              <a:rPr lang="pt-BR" dirty="0" smtClean="0"/>
              <a:t>Base </a:t>
            </a:r>
            <a:r>
              <a:rPr lang="pt-BR" dirty="0"/>
              <a:t>Nacional Comum Curricular (BNCC) </a:t>
            </a:r>
            <a:r>
              <a:rPr lang="pt-BR" dirty="0" smtClean="0"/>
              <a:t> para o Ensino Médio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595994" cy="3991025"/>
          </a:xfrm>
        </p:spPr>
        <p:txBody>
          <a:bodyPr/>
          <a:lstStyle/>
          <a:p>
            <a:r>
              <a:rPr lang="pt-BR" dirty="0" smtClean="0"/>
              <a:t>Competência específica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/>
              <a:t>Analisar situações-problema e avaliar aplicações do conhecimento científico </a:t>
            </a:r>
            <a:r>
              <a:rPr lang="pt-BR" dirty="0" smtClean="0"/>
              <a:t>e tecnológico </a:t>
            </a:r>
            <a:r>
              <a:rPr lang="pt-BR" dirty="0"/>
              <a:t>e suas implicações no mundo, utilizando procedimentos e </a:t>
            </a:r>
            <a:r>
              <a:rPr lang="pt-BR" dirty="0" smtClean="0"/>
              <a:t>linguagens próprios </a:t>
            </a:r>
            <a:r>
              <a:rPr lang="pt-BR" dirty="0"/>
              <a:t>das Ciências da Natureza, para propor soluções que considerem </a:t>
            </a:r>
            <a:r>
              <a:rPr lang="pt-BR" dirty="0" smtClean="0"/>
              <a:t>demandas locais</a:t>
            </a:r>
            <a:r>
              <a:rPr lang="pt-BR" dirty="0"/>
              <a:t>, regionais e/ou globais, e comunicar suas descobertas e conclusões </a:t>
            </a:r>
            <a:r>
              <a:rPr lang="pt-BR" dirty="0" smtClean="0"/>
              <a:t>a públicos </a:t>
            </a:r>
            <a:r>
              <a:rPr lang="pt-BR" dirty="0"/>
              <a:t>variados, em diversos contextos e por meio de diferentes mídias e </a:t>
            </a:r>
            <a:r>
              <a:rPr lang="pt-BR" dirty="0" smtClean="0"/>
              <a:t>tecnologias digitais </a:t>
            </a:r>
            <a:r>
              <a:rPr lang="pt-BR" dirty="0"/>
              <a:t>de informação e comunicação</a:t>
            </a:r>
          </a:p>
          <a:p>
            <a:pPr>
              <a:lnSpc>
                <a:spcPct val="100000"/>
              </a:lnSpc>
            </a:pPr>
            <a:r>
              <a:rPr lang="pt-BR" dirty="0" smtClean="0"/>
              <a:t>Habilidades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t-BR" dirty="0" smtClean="0"/>
              <a:t>Construir </a:t>
            </a:r>
            <a:r>
              <a:rPr lang="pt-BR" dirty="0"/>
              <a:t>questões, elaborar hipóteses, previsões e estimativas, </a:t>
            </a:r>
            <a:r>
              <a:rPr lang="pt-BR" dirty="0" smtClean="0"/>
              <a:t>empregar instrumentos </a:t>
            </a:r>
            <a:r>
              <a:rPr lang="pt-BR" dirty="0"/>
              <a:t>de medição e representar e interpretar modelos explicativos, dados </a:t>
            </a:r>
            <a:r>
              <a:rPr lang="pt-BR" dirty="0" smtClean="0"/>
              <a:t>e/ou resultados </a:t>
            </a:r>
            <a:r>
              <a:rPr lang="pt-BR" dirty="0"/>
              <a:t>experimentais para construir, avaliar e justificar conclusões no </a:t>
            </a:r>
            <a:r>
              <a:rPr lang="pt-BR" dirty="0" smtClean="0"/>
              <a:t>enfrentamento de </a:t>
            </a:r>
            <a:r>
              <a:rPr lang="pt-BR" dirty="0"/>
              <a:t>situações-problema sob uma perspectiva científica</a:t>
            </a:r>
            <a:r>
              <a:rPr lang="pt-BR" dirty="0" smtClean="0"/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dirty="0"/>
              <a:t>Analisar o funcionamento de equipamentos elétricos e/ou eletrônicos</a:t>
            </a:r>
            <a:r>
              <a:rPr lang="pt-BR" dirty="0" smtClean="0"/>
              <a:t>, redes </a:t>
            </a:r>
            <a:r>
              <a:rPr lang="pt-BR" dirty="0"/>
              <a:t>de informática e sistemas de automação para compreender as </a:t>
            </a:r>
            <a:r>
              <a:rPr lang="pt-BR" dirty="0" smtClean="0"/>
              <a:t>tecnologias contemporâneas </a:t>
            </a:r>
            <a:r>
              <a:rPr lang="pt-BR" dirty="0"/>
              <a:t>e avaliar seus impactos</a:t>
            </a:r>
            <a:r>
              <a:rPr lang="pt-BR" dirty="0" smtClean="0"/>
              <a:t>.</a:t>
            </a:r>
          </a:p>
          <a:p>
            <a:pPr marL="114300" indent="0" algn="r">
              <a:buNone/>
            </a:pPr>
            <a:r>
              <a:rPr lang="en-US" dirty="0" err="1"/>
              <a:t>Portaria</a:t>
            </a:r>
            <a:r>
              <a:rPr lang="en-US" dirty="0"/>
              <a:t> n° 1.570</a:t>
            </a:r>
            <a:r>
              <a:rPr lang="en-US" dirty="0" smtClean="0"/>
              <a:t>, </a:t>
            </a:r>
            <a:r>
              <a:rPr lang="pt-BR" dirty="0" smtClean="0"/>
              <a:t>publicada </a:t>
            </a:r>
            <a:r>
              <a:rPr lang="pt-BR" dirty="0"/>
              <a:t>no D.O.U. de 21/12/2017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66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Aprendizagem complexa</a:t>
            </a:r>
            <a:endParaRPr dirty="0"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311699" y="1250449"/>
            <a:ext cx="5086777" cy="37435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pt-BR" sz="1800" dirty="0" smtClean="0">
                <a:solidFill>
                  <a:srgbClr val="000000"/>
                </a:solidFill>
              </a:rPr>
              <a:t>Aprendizagem complexa  envolve integrar conhecimento, habilidades, atitudes e coordenar diferentes habilidades o que resulta na capacidade de transferir o que é aprendido para a solução de problemas no mundo real.</a:t>
            </a:r>
          </a:p>
          <a:p>
            <a:pPr lvl="0" indent="-330200">
              <a:buClr>
                <a:srgbClr val="000000"/>
              </a:buClr>
              <a:buSzPts val="1600"/>
            </a:pPr>
            <a:r>
              <a:rPr lang="pt-BR" sz="1800" dirty="0" smtClean="0">
                <a:solidFill>
                  <a:srgbClr val="000000"/>
                </a:solidFill>
              </a:rPr>
              <a:t>Quando </a:t>
            </a:r>
            <a:r>
              <a:rPr lang="pt-BR" sz="1800" dirty="0">
                <a:solidFill>
                  <a:srgbClr val="000000"/>
                </a:solidFill>
              </a:rPr>
              <a:t>o ambiente de aprendizagem permite que as tarefas sejam aprendidas com base em um contexto mais semelhante à vida </a:t>
            </a:r>
            <a:r>
              <a:rPr lang="pt-BR" sz="1800" dirty="0" smtClean="0">
                <a:solidFill>
                  <a:srgbClr val="000000"/>
                </a:solidFill>
              </a:rPr>
              <a:t>real esta aprendizagem é favorecida</a:t>
            </a:r>
            <a:endParaRPr sz="1800" dirty="0">
              <a:solidFill>
                <a:srgbClr val="000000"/>
              </a:solidFill>
            </a:endParaRPr>
          </a:p>
        </p:txBody>
      </p:sp>
      <p:pic>
        <p:nvPicPr>
          <p:cNvPr id="6" name="Picture 4" descr="double-loop-learning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77" y="1705290"/>
            <a:ext cx="3615130" cy="286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700" y="292234"/>
            <a:ext cx="8520600" cy="572700"/>
          </a:xfrm>
        </p:spPr>
        <p:txBody>
          <a:bodyPr/>
          <a:lstStyle/>
          <a:p>
            <a:r>
              <a:rPr lang="pt-BR" dirty="0" smtClean="0"/>
              <a:t>Mundos virtuais e aprendizagem complexa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11700" y="1017725"/>
            <a:ext cx="8350386" cy="1907248"/>
          </a:xfrm>
        </p:spPr>
        <p:txBody>
          <a:bodyPr/>
          <a:lstStyle/>
          <a:p>
            <a:r>
              <a:rPr lang="pt-BR" sz="1800" dirty="0"/>
              <a:t>Os mundos virtuais permitem uma interatividade aprimorada e rica que imita o mundo real</a:t>
            </a:r>
            <a:r>
              <a:rPr lang="pt-BR" sz="1800" dirty="0" smtClean="0"/>
              <a:t>.</a:t>
            </a:r>
          </a:p>
          <a:p>
            <a:r>
              <a:rPr lang="pt-BR" sz="1800" dirty="0" smtClean="0"/>
              <a:t>Ambiente de aprendizagem construtivista que oportuniza a experimentação usando ferramentas mais simples ou complexas</a:t>
            </a:r>
            <a:endParaRPr lang="pt-BR" sz="1800" dirty="0"/>
          </a:p>
          <a:p>
            <a:r>
              <a:rPr lang="pt-BR" sz="1800" dirty="0"/>
              <a:t>O ambiente imersivo também fornece suporte para o trabalho cooperativo visando à solução colaborativa de problemas e ao aprender fazendo</a:t>
            </a:r>
            <a:endParaRPr lang="en-US" sz="1800" dirty="0"/>
          </a:p>
        </p:txBody>
      </p:sp>
      <p:pic>
        <p:nvPicPr>
          <p:cNvPr id="6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81" y="3230556"/>
            <a:ext cx="2988619" cy="191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00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Mundos virtuais</a:t>
            </a:r>
            <a:endParaRPr lang="en-US" dirty="0"/>
          </a:p>
        </p:txBody>
      </p:sp>
      <p:pic>
        <p:nvPicPr>
          <p:cNvPr id="3" name="Picture 4" descr="AR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94" y="1371600"/>
            <a:ext cx="3191444" cy="301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1202366"/>
            <a:ext cx="564085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800" dirty="0"/>
              <a:t>Os mundos virtuais fornecem uma combinação de ferramentas de simulação, sensação de imersão e oportunidades de comunicação e </a:t>
            </a:r>
            <a:r>
              <a:rPr lang="pt-PT" sz="1800" dirty="0" smtClean="0"/>
              <a:t>colaboração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/>
              <a:t>Os mundos virtuais permitem a criação de representações gerenciáveis de entidades abstratas e, assim, ajudam os alunos a construir modelos mentais por observação direta e experimentação.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/>
              <a:t>Essas características únicas dos mundos virtuais, como imersão, manuseio e feedback rico, permitem uma interatividade avançada e rica que imita o mundo real e é capaz de promover aprendizagens complexas.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3874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mtClean="0"/>
              <a:t>Ambientes virtuais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700" y="1217652"/>
            <a:ext cx="6172200" cy="2019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en-US" sz="2100" dirty="0"/>
              <a:t>Ambientes imersivos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pt-BR" altLang="en-US" sz="1800" dirty="0"/>
              <a:t>desenvolver treinamentos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pt-BR" altLang="en-US" sz="1800" dirty="0"/>
              <a:t>divulgar produtos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</a:pPr>
            <a:r>
              <a:rPr lang="pt-BR" altLang="en-US" sz="1800" dirty="0"/>
              <a:t>analisar o comportamento de um artefato no mundo virtual</a:t>
            </a:r>
          </a:p>
        </p:txBody>
      </p:sp>
      <p:pic>
        <p:nvPicPr>
          <p:cNvPr id="8196" name="Picture 6" descr="http://besttemas.com.br/wp-content/uploads/2012/04/simulador-de-v%C3%B4o-mecanis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00" y="1017725"/>
            <a:ext cx="1945481" cy="129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235" y="3746898"/>
            <a:ext cx="2180034" cy="126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68" y="3236952"/>
            <a:ext cx="2157413" cy="121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97" y="3725466"/>
            <a:ext cx="1877615" cy="122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8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altLang="en-US" sz="3000" dirty="0"/>
              <a:t>Laboratórios virtuais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31" y="1050067"/>
            <a:ext cx="7037543" cy="908708"/>
          </a:xfrm>
        </p:spPr>
        <p:txBody>
          <a:bodyPr/>
          <a:lstStyle/>
          <a:p>
            <a:pPr eaLnBrk="1" hangingPunct="1"/>
            <a:r>
              <a:rPr lang="pt-BR" altLang="en-US" dirty="0" smtClean="0"/>
              <a:t>Podem ser construídos usando </a:t>
            </a:r>
            <a:r>
              <a:rPr lang="pt-BR" altLang="en-US" dirty="0" smtClean="0">
                <a:effectLst/>
              </a:rPr>
              <a:t>software livre ou produtos comerciais</a:t>
            </a:r>
          </a:p>
        </p:txBody>
      </p:sp>
      <p:sp>
        <p:nvSpPr>
          <p:cNvPr id="10244" name="CaixaDeTexto 2"/>
          <p:cNvSpPr txBox="1">
            <a:spLocks noChangeArrowheads="1"/>
          </p:cNvSpPr>
          <p:nvPr/>
        </p:nvSpPr>
        <p:spPr bwMode="auto">
          <a:xfrm>
            <a:off x="1763317" y="4192191"/>
            <a:ext cx="5365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en-US" sz="1800"/>
              <a:t>Ecomuve – </a:t>
            </a:r>
            <a:r>
              <a:rPr lang="en-US" altLang="en-US" sz="1800"/>
              <a:t>Harvard Graduate School of Education</a:t>
            </a:r>
          </a:p>
        </p:txBody>
      </p:sp>
      <p:pic>
        <p:nvPicPr>
          <p:cNvPr id="10245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503" y="2143126"/>
            <a:ext cx="6415088" cy="183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9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1188</Words>
  <Application>Microsoft Office PowerPoint</Application>
  <PresentationFormat>Apresentação na tela (16:9)</PresentationFormat>
  <Paragraphs>174</Paragraphs>
  <Slides>31</Slides>
  <Notes>2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Times New Roman</vt:lpstr>
      <vt:lpstr>Wingdings</vt:lpstr>
      <vt:lpstr>Simple Light</vt:lpstr>
      <vt:lpstr>Apresentação do PowerPoint</vt:lpstr>
      <vt:lpstr>Gardner – Hype Cycle 2015</vt:lpstr>
      <vt:lpstr>Educação para o século XXI</vt:lpstr>
      <vt:lpstr>Base Nacional Comum Curricular (BNCC)  para o Ensino Médio</vt:lpstr>
      <vt:lpstr>Aprendizagem complexa</vt:lpstr>
      <vt:lpstr>Mundos virtuais e aprendizagem complexa</vt:lpstr>
      <vt:lpstr>Mundos virtuais</vt:lpstr>
      <vt:lpstr>Ambientes virtuais</vt:lpstr>
      <vt:lpstr>Laboratórios virtuais</vt:lpstr>
      <vt:lpstr>Mundos virtuais</vt:lpstr>
      <vt:lpstr>Taxonomia de engajamento </vt:lpstr>
      <vt:lpstr>Apresentação do PowerPoint</vt:lpstr>
      <vt:lpstr>Projeto AVATAR</vt:lpstr>
      <vt:lpstr>Uso do ambiente virtual</vt:lpstr>
      <vt:lpstr>Componentes do mundo virtual</vt:lpstr>
      <vt:lpstr>Desenvolvimento de objetos</vt:lpstr>
      <vt:lpstr>Movimentando objetos</vt:lpstr>
      <vt:lpstr>Autoria em mundos virtuais 3D</vt:lpstr>
      <vt:lpstr>Exemplos de uso para laboratórios virtuais</vt:lpstr>
      <vt:lpstr>Recursos multimídia em  mundos virtuais 3D</vt:lpstr>
      <vt:lpstr>Realismo e interatividade</vt:lpstr>
      <vt:lpstr>Non Player Character (NPC)</vt:lpstr>
      <vt:lpstr>Apresentação do PowerPoint</vt:lpstr>
      <vt:lpstr>Chatbots</vt:lpstr>
      <vt:lpstr>Chaterbots</vt:lpstr>
      <vt:lpstr>Integração com objetos externos</vt:lpstr>
      <vt:lpstr>IoT &amp; Mundo virtual</vt:lpstr>
      <vt:lpstr>Apresentação do PowerPoint</vt:lpstr>
      <vt:lpstr>Apresentação do PowerPoint</vt:lpstr>
      <vt:lpstr>Comentários finais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Liane</dc:creator>
  <cp:lastModifiedBy>Liane</cp:lastModifiedBy>
  <cp:revision>22</cp:revision>
  <dcterms:modified xsi:type="dcterms:W3CDTF">2018-04-11T21:33:51Z</dcterms:modified>
</cp:coreProperties>
</file>